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embeddedFontLst>
    <p:embeddedFont>
      <p:font typeface="Economica" panose="020B060402020202020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pen Sans" panose="020B0604020202020204" charset="0"/>
      <p:regular r:id="rId35"/>
      <p:bold r:id="rId36"/>
      <p:italic r:id="rId37"/>
      <p:bold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9-04T21:25:57.091" idx="1">
    <p:pos x="6000" y="0"/>
    <p:text>A screenshot here as well +ragunandanrao@gmail.com @ravikiran.yd@gmail.com
-Prady D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838746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69129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45353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887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503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563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617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924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799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7258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17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360298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01880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4235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328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757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1006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972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375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72008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10874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96673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7735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109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619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1" y="1008933"/>
            <a:ext cx="1081625" cy="14998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" name="Shape 11"/>
          <p:cNvSpPr/>
          <p:nvPr/>
        </p:nvSpPr>
        <p:spPr>
          <a:xfrm rot="10800000">
            <a:off x="5318349" y="4355669"/>
            <a:ext cx="1081625" cy="14998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4700" y="1925673"/>
            <a:ext cx="3054600" cy="204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4700" y="4155439"/>
            <a:ext cx="3054600" cy="935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1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cxnSp>
        <p:nvCxnSpPr>
          <p:cNvPr id="51" name="Shape 51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198" cy="238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Economica"/>
              <a:buNone/>
              <a:defRPr sz="4200" b="0" i="0" u="none" strike="noStrike" cap="none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 lvl="1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42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ubTitle" idx="1"/>
          </p:nvPr>
        </p:nvSpPr>
        <p:spPr>
          <a:xfrm>
            <a:off x="265500" y="3692000"/>
            <a:ext cx="4045198" cy="209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319500" y="5625232"/>
            <a:ext cx="5998800" cy="798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24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6727600"/>
            <a:ext cx="9144000" cy="130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1276166"/>
            <a:ext cx="8520599" cy="2838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Economica"/>
              <a:buNone/>
              <a:defRPr sz="16000" b="0" i="0" u="none" strike="noStrike" cap="none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 lvl="1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160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160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160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160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160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160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160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 algn="ctr">
              <a:spcBef>
                <a:spcPts val="0"/>
              </a:spcBef>
              <a:buClr>
                <a:schemeClr val="lt2"/>
              </a:buClr>
              <a:buFont typeface="Economica"/>
              <a:buNone/>
              <a:defRPr sz="160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599" cy="142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15000"/>
              </a:lnSpc>
              <a:spcBef>
                <a:spcPts val="64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lvl="1" indent="69850" algn="l" rtl="0">
              <a:lnSpc>
                <a:spcPct val="115000"/>
              </a:lnSpc>
              <a:spcBef>
                <a:spcPts val="56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lvl="2" indent="76200" algn="l" rtl="0">
              <a:lnSpc>
                <a:spcPct val="115000"/>
              </a:lnSpc>
              <a:spcBef>
                <a:spcPts val="48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lvl="3" indent="25400" algn="l" rtl="0">
              <a:lnSpc>
                <a:spcPct val="115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lvl="4" indent="25400" algn="l" rtl="0">
              <a:lnSpc>
                <a:spcPct val="115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lvl="5" indent="25400" algn="l" rtl="0">
              <a:lnSpc>
                <a:spcPct val="115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lvl="6" indent="25400" algn="l" rtl="0">
              <a:lnSpc>
                <a:spcPct val="115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lvl="7" indent="25400" algn="l" rtl="0">
              <a:lnSpc>
                <a:spcPct val="115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lvl="8" indent="25400" algn="l" rtl="0">
              <a:lnSpc>
                <a:spcPct val="115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6727600"/>
            <a:ext cx="9144000" cy="130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>
            <a:off x="7595936" y="613633"/>
            <a:ext cx="1081625" cy="14998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3" name="Shape 33"/>
          <p:cNvSpPr/>
          <p:nvPr/>
        </p:nvSpPr>
        <p:spPr>
          <a:xfrm rot="10800000" flipH="1">
            <a:off x="466425" y="4744469"/>
            <a:ext cx="1081625" cy="14998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0"/>
                </a:lnTo>
                <a:lnTo>
                  <a:pt x="120000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773700" y="2408600"/>
            <a:ext cx="7596600" cy="2040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898" cy="447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898" cy="447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7999" cy="100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3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311700" y="1865866"/>
            <a:ext cx="2807999" cy="3713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6727600"/>
            <a:ext cx="9144000" cy="130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798" cy="54542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4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conomica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  <a:rtl val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java.oracl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developer.android.com/sdk/index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ctrTitle"/>
          </p:nvPr>
        </p:nvSpPr>
        <p:spPr>
          <a:xfrm>
            <a:off x="3044700" y="4322225"/>
            <a:ext cx="3054600" cy="131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rPr>
              <a:t>CS551 Advanced Software Engineering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subTitle" idx="1"/>
          </p:nvPr>
        </p:nvSpPr>
        <p:spPr>
          <a:xfrm>
            <a:off x="2788950" y="1433475"/>
            <a:ext cx="3566099" cy="234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888888"/>
                </a:solidFill>
                <a:rtl val="0"/>
              </a:rPr>
              <a:t>Tutorial 4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888888"/>
                </a:solidFill>
                <a:rtl val="0"/>
              </a:rPr>
              <a:t>Android App Development using Android Studio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00" y="115876"/>
            <a:ext cx="8520599" cy="88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AVD Manager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11700" y="84498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Open Android studio-&gt;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Tools -&gt; Android -&gt;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SDK Manager-&gt;AVD Manager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lick on Create Virtual Device.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Select a device that you intend to emulate and click Next.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Select the OS that you want the device to run on. You need to download and install OS versions in case they are not there.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Finally name your AVD and configure it. Click Finish.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224658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dirty="0">
                <a:latin typeface="Calibri"/>
                <a:ea typeface="Calibri"/>
                <a:cs typeface="Calibri"/>
                <a:sym typeface="Calibri"/>
              </a:rPr>
              <a:t>AVD Manager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11700" y="1633625"/>
            <a:ext cx="8520599" cy="4070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157"/>
            <a:ext cx="9144000" cy="4906311"/>
          </a:xfrm>
          <a:prstGeom prst="rect">
            <a:avLst/>
          </a:prstGeom>
        </p:spPr>
      </p:pic>
      <p:sp>
        <p:nvSpPr>
          <p:cNvPr id="137" name="Shape 137"/>
          <p:cNvSpPr/>
          <p:nvPr/>
        </p:nvSpPr>
        <p:spPr>
          <a:xfrm>
            <a:off x="701140" y="5022165"/>
            <a:ext cx="1252800" cy="35191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137283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AVD Manager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8" y="1245783"/>
            <a:ext cx="8890783" cy="4753712"/>
          </a:xfrm>
          <a:prstGeom prst="rect">
            <a:avLst/>
          </a:prstGeom>
        </p:spPr>
      </p:pic>
      <p:sp>
        <p:nvSpPr>
          <p:cNvPr id="145" name="Shape 145"/>
          <p:cNvSpPr/>
          <p:nvPr/>
        </p:nvSpPr>
        <p:spPr>
          <a:xfrm>
            <a:off x="6457071" y="5444196"/>
            <a:ext cx="422031" cy="15474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8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AVD 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9188"/>
            <a:ext cx="9144000" cy="5140990"/>
          </a:xfrm>
          <a:prstGeom prst="rect">
            <a:avLst/>
          </a:prstGeom>
        </p:spPr>
      </p:pic>
      <p:sp>
        <p:nvSpPr>
          <p:cNvPr id="153" name="Shape 153"/>
          <p:cNvSpPr/>
          <p:nvPr/>
        </p:nvSpPr>
        <p:spPr>
          <a:xfrm>
            <a:off x="6485207" y="5866228"/>
            <a:ext cx="464234" cy="1266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11700" y="280008"/>
            <a:ext cx="8520599" cy="110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AVD Manager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8508"/>
            <a:ext cx="9144000" cy="4797083"/>
          </a:xfrm>
          <a:prstGeom prst="rect">
            <a:avLst/>
          </a:prstGeom>
        </p:spPr>
      </p:pic>
      <p:sp>
        <p:nvSpPr>
          <p:cNvPr id="161" name="Shape 161"/>
          <p:cNvSpPr/>
          <p:nvPr/>
        </p:nvSpPr>
        <p:spPr>
          <a:xfrm>
            <a:off x="2419643" y="2278966"/>
            <a:ext cx="3080826" cy="21804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582487" y="5627076"/>
            <a:ext cx="450166" cy="12661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773700" y="2408600"/>
            <a:ext cx="7596600" cy="2040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Android App development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4603"/>
            <a:ext cx="9144000" cy="5140990"/>
          </a:xfrm>
          <a:prstGeom prst="rect">
            <a:avLst/>
          </a:prstGeom>
        </p:spPr>
      </p:pic>
      <p:sp>
        <p:nvSpPr>
          <p:cNvPr id="173" name="Shape 173"/>
          <p:cNvSpPr/>
          <p:nvPr/>
        </p:nvSpPr>
        <p:spPr>
          <a:xfrm>
            <a:off x="1778538" y="2943816"/>
            <a:ext cx="6297899" cy="579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4927487" y="2441965"/>
            <a:ext cx="3003599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 name and domain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0" y="159500"/>
            <a:ext cx="9018299" cy="869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4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Creating a new Android application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7218"/>
            <a:ext cx="9144000" cy="4409846"/>
          </a:xfrm>
          <a:prstGeom prst="rect">
            <a:avLst/>
          </a:prstGeom>
        </p:spPr>
      </p:pic>
      <p:sp>
        <p:nvSpPr>
          <p:cNvPr id="181" name="Shape 181"/>
          <p:cNvSpPr/>
          <p:nvPr/>
        </p:nvSpPr>
        <p:spPr>
          <a:xfrm>
            <a:off x="2839350" y="3099938"/>
            <a:ext cx="4264314" cy="33636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2124221" y="3803161"/>
            <a:ext cx="4979443" cy="37982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 txBox="1"/>
          <p:nvPr/>
        </p:nvSpPr>
        <p:spPr>
          <a:xfrm>
            <a:off x="7031026" y="2793773"/>
            <a:ext cx="301799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7103664" y="3655809"/>
            <a:ext cx="301799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0" y="5934600"/>
            <a:ext cx="10708499" cy="92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minimum SDK version that you want your app to run on. It is better to prefer a version that is stable and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new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  In case you want your app to deployed on smart watches and other wearable device.</a:t>
            </a:r>
          </a:p>
        </p:txBody>
      </p:sp>
      <p:sp>
        <p:nvSpPr>
          <p:cNvPr id="186" name="Shape 186"/>
          <p:cNvSpPr/>
          <p:nvPr/>
        </p:nvSpPr>
        <p:spPr>
          <a:xfrm>
            <a:off x="686806" y="46001"/>
            <a:ext cx="8097300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Selecting the SDK and type of device to deploy the application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20" y="1786597"/>
            <a:ext cx="8658604" cy="4212898"/>
          </a:xfrm>
          <a:prstGeom prst="rect">
            <a:avLst/>
          </a:prstGeom>
        </p:spPr>
      </p:pic>
      <p:sp>
        <p:nvSpPr>
          <p:cNvPr id="192" name="Shape 192"/>
          <p:cNvSpPr/>
          <p:nvPr/>
        </p:nvSpPr>
        <p:spPr>
          <a:xfrm>
            <a:off x="2435417" y="2553546"/>
            <a:ext cx="1493999" cy="13395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229320" y="6211798"/>
            <a:ext cx="9493499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choose from various templates available to start off the application. It is better to choose a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Blank activity as you could add and manage the controls as you need.  </a:t>
            </a:r>
          </a:p>
        </p:txBody>
      </p:sp>
      <p:sp>
        <p:nvSpPr>
          <p:cNvPr id="194" name="Shape 194"/>
          <p:cNvSpPr/>
          <p:nvPr/>
        </p:nvSpPr>
        <p:spPr>
          <a:xfrm>
            <a:off x="229325" y="344075"/>
            <a:ext cx="86585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Selecting the type of activity for the application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599" cy="110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Android Manifest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599" cy="447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Do 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  <a:rtl val="0"/>
              </a:rPr>
              <a:t>not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forget to add internet permission in AndroidManifest.xml file to enable internet access in device/emulator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747" y="3495540"/>
            <a:ext cx="5696745" cy="1924319"/>
          </a:xfrm>
          <a:prstGeom prst="rect">
            <a:avLst/>
          </a:prstGeom>
        </p:spPr>
      </p:pic>
      <p:sp>
        <p:nvSpPr>
          <p:cNvPr id="202" name="Shape 202"/>
          <p:cNvSpPr/>
          <p:nvPr/>
        </p:nvSpPr>
        <p:spPr>
          <a:xfrm>
            <a:off x="1600200" y="3953022"/>
            <a:ext cx="5943598" cy="281354"/>
          </a:xfrm>
          <a:prstGeom prst="rect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Topics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Android Studio installation.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Android App </a:t>
            </a:r>
            <a:r>
              <a:rPr lang="en-US">
                <a:rtl val="0"/>
              </a:rPr>
              <a:t>d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evelopment using Android Studio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74" y="1480666"/>
            <a:ext cx="8342195" cy="4408143"/>
          </a:xfrm>
          <a:prstGeom prst="rect">
            <a:avLst/>
          </a:prstGeom>
        </p:spPr>
      </p:pic>
      <p:sp>
        <p:nvSpPr>
          <p:cNvPr id="208" name="Shape 208"/>
          <p:cNvSpPr/>
          <p:nvPr/>
        </p:nvSpPr>
        <p:spPr>
          <a:xfrm>
            <a:off x="2417947" y="3447439"/>
            <a:ext cx="859199" cy="23729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2417947" y="3711092"/>
            <a:ext cx="859199" cy="23729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2417947" y="4119749"/>
            <a:ext cx="859199" cy="23729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3277146" y="3295400"/>
            <a:ext cx="1718399" cy="1187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32E2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3277146" y="3539734"/>
            <a:ext cx="2089800" cy="3350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32E2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3291658" y="4178998"/>
            <a:ext cx="1718399" cy="1187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32E2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5046593" y="3159914"/>
            <a:ext cx="1600199" cy="35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TextView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Control</a:t>
            </a:r>
          </a:p>
        </p:txBody>
      </p:sp>
      <p:sp>
        <p:nvSpPr>
          <p:cNvPr id="215" name="Shape 215"/>
          <p:cNvSpPr/>
          <p:nvPr/>
        </p:nvSpPr>
        <p:spPr>
          <a:xfrm>
            <a:off x="5366946" y="3581908"/>
            <a:ext cx="1587899" cy="35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EditText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Controls</a:t>
            </a:r>
          </a:p>
        </p:txBody>
      </p:sp>
      <p:sp>
        <p:nvSpPr>
          <p:cNvPr id="216" name="Shape 216"/>
          <p:cNvSpPr/>
          <p:nvPr/>
        </p:nvSpPr>
        <p:spPr>
          <a:xfrm>
            <a:off x="5139292" y="4118697"/>
            <a:ext cx="1414799" cy="35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Control</a:t>
            </a:r>
          </a:p>
        </p:txBody>
      </p:sp>
      <p:sp>
        <p:nvSpPr>
          <p:cNvPr id="217" name="Shape 217"/>
          <p:cNvSpPr/>
          <p:nvPr/>
        </p:nvSpPr>
        <p:spPr>
          <a:xfrm>
            <a:off x="379774" y="139400"/>
            <a:ext cx="8556600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44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Controls in the application provided in tutorial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221254" y="6289503"/>
            <a:ext cx="63552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Explore the other controls present in the SDK in your lab exercises.</a:t>
            </a:r>
          </a:p>
        </p:txBody>
      </p:sp>
      <p:sp>
        <p:nvSpPr>
          <p:cNvPr id="219" name="Shape 219"/>
          <p:cNvSpPr/>
          <p:nvPr/>
        </p:nvSpPr>
        <p:spPr>
          <a:xfrm>
            <a:off x="2417948" y="3256944"/>
            <a:ext cx="859199" cy="16414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/>
        </p:nvSpPr>
        <p:spPr>
          <a:xfrm>
            <a:off x="0" y="0"/>
            <a:ext cx="9144000" cy="86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activity_sample.xml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6468"/>
            <a:ext cx="9144000" cy="514099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0" y="145000"/>
            <a:ext cx="9144000" cy="65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for login…...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51" y="863425"/>
            <a:ext cx="8407092" cy="6043978"/>
          </a:xfrm>
          <a:prstGeom prst="rect">
            <a:avLst/>
          </a:prstGeom>
        </p:spPr>
      </p:pic>
      <p:sp>
        <p:nvSpPr>
          <p:cNvPr id="232" name="Shape 232"/>
          <p:cNvSpPr/>
          <p:nvPr/>
        </p:nvSpPr>
        <p:spPr>
          <a:xfrm>
            <a:off x="919897" y="1306651"/>
            <a:ext cx="5342700" cy="111629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/>
          <p:nvPr/>
        </p:nvSpPr>
        <p:spPr>
          <a:xfrm>
            <a:off x="6262597" y="1429102"/>
            <a:ext cx="2557846" cy="58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Accessing the UI controls to get the username and password</a:t>
            </a:r>
          </a:p>
        </p:txBody>
      </p:sp>
      <p:sp>
        <p:nvSpPr>
          <p:cNvPr id="234" name="Shape 234"/>
          <p:cNvSpPr/>
          <p:nvPr/>
        </p:nvSpPr>
        <p:spPr>
          <a:xfrm>
            <a:off x="935091" y="4740813"/>
            <a:ext cx="6802139" cy="122389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5" name="Shape 235"/>
          <p:cNvSpPr txBox="1"/>
          <p:nvPr/>
        </p:nvSpPr>
        <p:spPr>
          <a:xfrm>
            <a:off x="6792771" y="3885414"/>
            <a:ext cx="2027672" cy="89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/>
              <a:t>Redirecting to the web service page on successful login.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17" y="1979317"/>
            <a:ext cx="8848578" cy="4473527"/>
          </a:xfrm>
          <a:prstGeom prst="rect">
            <a:avLst/>
          </a:prstGeom>
        </p:spPr>
      </p:pic>
      <p:sp>
        <p:nvSpPr>
          <p:cNvPr id="241" name="Shape 241"/>
          <p:cNvSpPr/>
          <p:nvPr/>
        </p:nvSpPr>
        <p:spPr>
          <a:xfrm>
            <a:off x="5890013" y="3625533"/>
            <a:ext cx="1712999" cy="27059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5890013" y="3896132"/>
            <a:ext cx="1712999" cy="27059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1427801" y="3612782"/>
            <a:ext cx="1240500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text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1427801" y="3982081"/>
            <a:ext cx="1622399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Translated text</a:t>
            </a:r>
          </a:p>
        </p:txBody>
      </p:sp>
      <p:sp>
        <p:nvSpPr>
          <p:cNvPr id="247" name="Shape 247"/>
          <p:cNvSpPr/>
          <p:nvPr/>
        </p:nvSpPr>
        <p:spPr>
          <a:xfrm>
            <a:off x="873457" y="397378"/>
            <a:ext cx="7419899" cy="461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6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Snapshot of the Translate activity for the </a:t>
            </a:r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36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utorial application</a:t>
            </a:r>
          </a:p>
        </p:txBody>
      </p:sp>
      <p:sp>
        <p:nvSpPr>
          <p:cNvPr id="3" name="Right Arrow 2"/>
          <p:cNvSpPr/>
          <p:nvPr/>
        </p:nvSpPr>
        <p:spPr>
          <a:xfrm>
            <a:off x="2869809" y="3612782"/>
            <a:ext cx="2897945" cy="193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869809" y="3995303"/>
            <a:ext cx="2897945" cy="193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900"/>
            <a:ext cx="8991008" cy="5587145"/>
          </a:xfrm>
          <a:prstGeom prst="rect">
            <a:avLst/>
          </a:prstGeom>
        </p:spPr>
      </p:pic>
      <p:sp>
        <p:nvSpPr>
          <p:cNvPr id="252" name="Shape 252"/>
          <p:cNvSpPr txBox="1"/>
          <p:nvPr/>
        </p:nvSpPr>
        <p:spPr>
          <a:xfrm>
            <a:off x="-48300" y="0"/>
            <a:ext cx="9144000" cy="69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 web service code...</a:t>
            </a:r>
          </a:p>
        </p:txBody>
      </p:sp>
      <p:sp>
        <p:nvSpPr>
          <p:cNvPr id="255" name="Shape 255"/>
          <p:cNvSpPr/>
          <p:nvPr/>
        </p:nvSpPr>
        <p:spPr>
          <a:xfrm>
            <a:off x="1167618" y="951900"/>
            <a:ext cx="5036233" cy="58499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6" name="Shape 256"/>
          <p:cNvSpPr txBox="1"/>
          <p:nvPr/>
        </p:nvSpPr>
        <p:spPr>
          <a:xfrm>
            <a:off x="6405003" y="951900"/>
            <a:ext cx="2584252" cy="58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Accessing the UI controls</a:t>
            </a:r>
          </a:p>
        </p:txBody>
      </p:sp>
      <p:sp>
        <p:nvSpPr>
          <p:cNvPr id="257" name="Shape 257"/>
          <p:cNvSpPr/>
          <p:nvPr/>
        </p:nvSpPr>
        <p:spPr>
          <a:xfrm>
            <a:off x="2557692" y="5719976"/>
            <a:ext cx="4596299" cy="46981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2477792" y="4726745"/>
            <a:ext cx="4596299" cy="45016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256"/>
          <p:cNvSpPr txBox="1"/>
          <p:nvPr/>
        </p:nvSpPr>
        <p:spPr>
          <a:xfrm>
            <a:off x="7074091" y="4684542"/>
            <a:ext cx="2021609" cy="58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JSON web parsing of web service response</a:t>
            </a:r>
          </a:p>
        </p:txBody>
      </p:sp>
      <p:sp>
        <p:nvSpPr>
          <p:cNvPr id="10" name="Shape 256"/>
          <p:cNvSpPr txBox="1"/>
          <p:nvPr/>
        </p:nvSpPr>
        <p:spPr>
          <a:xfrm>
            <a:off x="7153991" y="5604787"/>
            <a:ext cx="1835264" cy="58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Populating the UI with the translated text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773700" y="2408600"/>
            <a:ext cx="7596600" cy="2040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Android Studio Installation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1182370" marR="0" lvl="0" indent="-126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Getting	Started	(1)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353377" y="1671157"/>
            <a:ext cx="8710294" cy="45573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55600" marR="1109345" lvl="0" indent="-292100" algn="l" rtl="0">
              <a:lnSpc>
                <a:spcPct val="77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Need to install Java Development Kit (JDK) to write  Java (and Android) programs</a:t>
            </a:r>
          </a:p>
          <a:p>
            <a:pPr marL="749300" marR="1969770" lvl="1" indent="-241300" algn="l" rtl="0">
              <a:lnSpc>
                <a:spcPct val="96666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Do not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install Java Runtime Environment (JRE);  JDK and JRE are different!</a:t>
            </a:r>
          </a:p>
          <a:p>
            <a:pPr marL="355600" marR="0" lvl="0" indent="-29210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Can download the JDK for your OS at </a:t>
            </a:r>
            <a:r>
              <a:rPr lang="en-US" sz="1800" b="0" i="0" u="sng" strike="noStrike" cap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  <a:rtl val="0"/>
              </a:rPr>
              <a:t>http://java.oracle.com</a:t>
            </a:r>
          </a:p>
          <a:p>
            <a:pPr marL="355600" marR="0" lvl="0" indent="-292100" algn="l" rtl="0">
              <a:lnSpc>
                <a:spcPct val="119074"/>
              </a:lnSpc>
              <a:spcBef>
                <a:spcPts val="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Alternatively, for OS X, Linux:</a:t>
            </a:r>
          </a:p>
          <a:p>
            <a:pPr marL="755650" marR="0" lvl="1" indent="-247650" algn="l" rtl="0">
              <a:lnSpc>
                <a:spcPct val="118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OS X:</a:t>
            </a:r>
          </a:p>
          <a:p>
            <a:pPr marL="1155700" marR="0" lvl="2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Open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/Applications/Utilities/Terminal.app</a:t>
            </a:r>
          </a:p>
          <a:p>
            <a:pPr marL="1155700" marR="0" lvl="2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Type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javac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at command line, install Java at prompt</a:t>
            </a:r>
          </a:p>
          <a:p>
            <a:pPr marL="755650" marR="0" lvl="1" indent="-24765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Linux:</a:t>
            </a:r>
          </a:p>
          <a:p>
            <a:pPr marL="1155700" marR="109220" lvl="2" indent="-215900" algn="l" rtl="0">
              <a:lnSpc>
                <a:spcPct val="8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Debian/Ubuntu: 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sudo	apt-­‐get install java-­‐package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, download  the JDK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&lt;jdk&gt;.tar.gz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file from Oracle, run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make-­‐jpkg</a:t>
            </a:r>
          </a:p>
          <a:p>
            <a:pPr marL="1155700" marR="0" lvl="0" indent="0" algn="l" rtl="0">
              <a:lnSpc>
                <a:spcPct val="944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&lt;jdk&gt;.tar.gz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,  then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sudo	dpkg	–i	&lt;resulting-­‐deb-­‐file&gt;</a:t>
            </a:r>
          </a:p>
          <a:p>
            <a:pPr marL="1155700" marR="0" lvl="2" indent="-215900" algn="l" rtl="0">
              <a:lnSpc>
                <a:spcPct val="119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Fedora/OpenSuSE: download the JDK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.rpm 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file from Oracle, install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 flipH="1">
            <a:off x="6797024" y="6629400"/>
            <a:ext cx="426300" cy="145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rPr>
              <a:t>.</a:t>
            </a: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799" y="180299"/>
            <a:ext cx="8600400" cy="64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1182370" marR="0" lvl="0" indent="-126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Getting	Started	(2)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535939" y="1671216"/>
            <a:ext cx="7812299" cy="4242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55600" marR="442594" lvl="0" indent="-304800" algn="l" rtl="0">
              <a:lnSpc>
                <a:spcPct val="77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After installing JDK, download Android SDK  from </a:t>
            </a:r>
            <a:r>
              <a:rPr lang="en-US" sz="2400" b="0" i="0" u="sng" strike="noStrike" cap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  <a:rtl val="0"/>
              </a:rPr>
              <a:t>http://developer.android.com</a:t>
            </a:r>
          </a:p>
          <a:p>
            <a:pPr marL="355600" marR="304800" lvl="0" indent="-304800" algn="l" rtl="0">
              <a:lnSpc>
                <a:spcPct val="96000"/>
              </a:lnSpc>
              <a:spcBef>
                <a:spcPts val="71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Simplest: download and install Android Studio  bundle (including Android SDK) for your OS</a:t>
            </a:r>
          </a:p>
          <a:p>
            <a:pPr marL="355600" marR="0" lvl="0" indent="-304800" algn="l" rtl="0">
              <a:lnSpc>
                <a:spcPct val="119666"/>
              </a:lnSpc>
              <a:spcBef>
                <a:spcPts val="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Alternatives:</a:t>
            </a:r>
          </a:p>
          <a:p>
            <a:pPr marL="749300" marR="61594" lvl="1" indent="-266700" algn="l" rtl="0">
              <a:lnSpc>
                <a:spcPct val="794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Download/install Android Developer Tools from this  site (based on Eclipse)</a:t>
            </a:r>
          </a:p>
          <a:p>
            <a:pPr marL="749300" marR="5080" lvl="1" indent="-266700" algn="l" rtl="0">
              <a:lnSpc>
                <a:spcPct val="79400"/>
              </a:lnSpc>
              <a:spcBef>
                <a:spcPts val="64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Install Android SDK tools by themselves, then install  ADT for Eclipse separately (from this site)</a:t>
            </a:r>
          </a:p>
          <a:p>
            <a:pPr marL="355600" marR="537210" lvl="0" indent="-304800" algn="l" rtl="0">
              <a:lnSpc>
                <a:spcPct val="80000"/>
              </a:lnSpc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We’ll use Android Studio with SDK included  (easy)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3721100" y="4168775"/>
            <a:ext cx="1339850" cy="13398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4050664" y="5554344"/>
            <a:ext cx="673099" cy="2863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Install!</a:t>
            </a:r>
          </a:p>
        </p:txBody>
      </p:sp>
      <p:sp>
        <p:nvSpPr>
          <p:cNvPr id="105" name="Shape 105"/>
          <p:cNvSpPr/>
          <p:nvPr/>
        </p:nvSpPr>
        <p:spPr>
          <a:xfrm>
            <a:off x="4513948" y="157160"/>
            <a:ext cx="3146628" cy="28066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0" y="4168775"/>
            <a:ext cx="3721100" cy="26892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999384" y="3651246"/>
            <a:ext cx="2392044" cy="18573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77" y="120000"/>
                </a:moveTo>
                <a:lnTo>
                  <a:pt x="0" y="120000"/>
                </a:lnTo>
                <a:lnTo>
                  <a:pt x="0" y="0"/>
                </a:lnTo>
                <a:lnTo>
                  <a:pt x="119975" y="0"/>
                </a:lnTo>
                <a:lnTo>
                  <a:pt x="119975" y="30179"/>
                </a:lnTo>
              </a:path>
            </a:pathLst>
          </a:custGeom>
          <a:noFill/>
          <a:ln w="50775" cap="flat" cmpd="sng">
            <a:solidFill>
              <a:srgbClr val="FAA75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276853" y="3940769"/>
            <a:ext cx="228600" cy="228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8" y="0"/>
                </a:moveTo>
                <a:lnTo>
                  <a:pt x="6504" y="1707"/>
                </a:lnTo>
                <a:lnTo>
                  <a:pt x="2550" y="5229"/>
                </a:lnTo>
                <a:lnTo>
                  <a:pt x="330" y="9835"/>
                </a:lnTo>
                <a:lnTo>
                  <a:pt x="0" y="14937"/>
                </a:lnTo>
                <a:lnTo>
                  <a:pt x="1711" y="19948"/>
                </a:lnTo>
                <a:lnTo>
                  <a:pt x="59891" y="119687"/>
                </a:lnTo>
                <a:lnTo>
                  <a:pt x="90764" y="66767"/>
                </a:lnTo>
                <a:lnTo>
                  <a:pt x="59891" y="66767"/>
                </a:lnTo>
                <a:lnTo>
                  <a:pt x="24744" y="6507"/>
                </a:lnTo>
                <a:lnTo>
                  <a:pt x="21223" y="2553"/>
                </a:lnTo>
                <a:lnTo>
                  <a:pt x="16619" y="332"/>
                </a:lnTo>
                <a:lnTo>
                  <a:pt x="11518" y="0"/>
                </a:lnTo>
                <a:close/>
              </a:path>
              <a:path w="120000" h="120000" extrusionOk="0">
                <a:moveTo>
                  <a:pt x="108267" y="0"/>
                </a:moveTo>
                <a:lnTo>
                  <a:pt x="103166" y="332"/>
                </a:lnTo>
                <a:lnTo>
                  <a:pt x="98563" y="2553"/>
                </a:lnTo>
                <a:lnTo>
                  <a:pt x="95045" y="6507"/>
                </a:lnTo>
                <a:lnTo>
                  <a:pt x="59891" y="66767"/>
                </a:lnTo>
                <a:lnTo>
                  <a:pt x="90764" y="66767"/>
                </a:lnTo>
                <a:lnTo>
                  <a:pt x="118078" y="19948"/>
                </a:lnTo>
                <a:lnTo>
                  <a:pt x="119786" y="14937"/>
                </a:lnTo>
                <a:lnTo>
                  <a:pt x="119453" y="9835"/>
                </a:lnTo>
                <a:lnTo>
                  <a:pt x="117232" y="5229"/>
                </a:lnTo>
                <a:lnTo>
                  <a:pt x="113278" y="1707"/>
                </a:lnTo>
                <a:lnTo>
                  <a:pt x="108267" y="0"/>
                </a:lnTo>
                <a:close/>
              </a:path>
            </a:pathLst>
          </a:custGeom>
          <a:solidFill>
            <a:srgbClr val="FAA757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1914588" y="1452111"/>
            <a:ext cx="4784099" cy="53828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0" y="1276625"/>
            <a:ext cx="3000000" cy="172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http://developer.android.com/sdk/index.html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773700" y="2408600"/>
            <a:ext cx="7596600" cy="2040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Android Virtual Device Creation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/>
        </p:nvSpPr>
        <p:spPr>
          <a:xfrm>
            <a:off x="0" y="0"/>
            <a:ext cx="9144000" cy="9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Open Android Studio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2" y="1153927"/>
            <a:ext cx="8932984" cy="5140990"/>
          </a:xfrm>
          <a:prstGeom prst="rect">
            <a:avLst/>
          </a:prstGeom>
        </p:spPr>
      </p:pic>
      <p:sp>
        <p:nvSpPr>
          <p:cNvPr id="122" name="Shape 122"/>
          <p:cNvSpPr/>
          <p:nvPr/>
        </p:nvSpPr>
        <p:spPr>
          <a:xfrm>
            <a:off x="3856725" y="2642890"/>
            <a:ext cx="3233392" cy="362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 txBox="1"/>
          <p:nvPr/>
        </p:nvSpPr>
        <p:spPr>
          <a:xfrm>
            <a:off x="7321975" y="4638150"/>
            <a:ext cx="1880099" cy="97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lt1"/>
                </a:solidFill>
              </a:rPr>
              <a:t>Click on the configure button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485</Words>
  <Application>Microsoft Office PowerPoint</Application>
  <PresentationFormat>On-screen Show (4:3)</PresentationFormat>
  <Paragraphs>72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Times New Roman</vt:lpstr>
      <vt:lpstr>Arial</vt:lpstr>
      <vt:lpstr>Economica</vt:lpstr>
      <vt:lpstr>Calibri</vt:lpstr>
      <vt:lpstr>Open Sans</vt:lpstr>
      <vt:lpstr>Consolas</vt:lpstr>
      <vt:lpstr>luxe</vt:lpstr>
      <vt:lpstr>CS551 Advanced Software Engineering</vt:lpstr>
      <vt:lpstr>Topics</vt:lpstr>
      <vt:lpstr>Android Studio Installation</vt:lpstr>
      <vt:lpstr>Getting Started (1)</vt:lpstr>
      <vt:lpstr>.</vt:lpstr>
      <vt:lpstr>Getting Started (2)</vt:lpstr>
      <vt:lpstr>PowerPoint Presentation</vt:lpstr>
      <vt:lpstr>Android Virtual Device Creation</vt:lpstr>
      <vt:lpstr>PowerPoint Presentation</vt:lpstr>
      <vt:lpstr>AVD Manager</vt:lpstr>
      <vt:lpstr>AVD Manager</vt:lpstr>
      <vt:lpstr>AVD Manager</vt:lpstr>
      <vt:lpstr>AVD Manager</vt:lpstr>
      <vt:lpstr>AVD Manager</vt:lpstr>
      <vt:lpstr>Android App development</vt:lpstr>
      <vt:lpstr>PowerPoint Presentation</vt:lpstr>
      <vt:lpstr>PowerPoint Presentation</vt:lpstr>
      <vt:lpstr>PowerPoint Presentation</vt:lpstr>
      <vt:lpstr> Android Manifest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CS551 Advanced Software Engineering</dc:title>
  <cp:lastModifiedBy>Marmik Patel</cp:lastModifiedBy>
  <cp:revision>8</cp:revision>
  <dcterms:modified xsi:type="dcterms:W3CDTF">2016-09-05T03:07:07Z</dcterms:modified>
</cp:coreProperties>
</file>